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Nuni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Nunito-regular.fntdata"/><Relationship Id="rId14" Type="http://schemas.openxmlformats.org/officeDocument/2006/relationships/slide" Target="slides/slide8.xml"/><Relationship Id="rId17" Type="http://schemas.openxmlformats.org/officeDocument/2006/relationships/font" Target="fonts/Nunito-italic.fntdata"/><Relationship Id="rId16" Type="http://schemas.openxmlformats.org/officeDocument/2006/relationships/font" Target="fonts/Nunito-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18" Type="http://schemas.openxmlformats.org/officeDocument/2006/relationships/font" Target="fonts/Nunito-bold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60adf8b98f_7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g60adf8b98f_7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60adf8b98f_0_24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60adf8b98f_0_2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60adf8b98f_0_2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60adf8b98f_0_2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60adf8b98f_0_2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60adf8b98f_0_2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60adf8b98f_0_2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60adf8b98f_0_2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60adf8b98f_0_2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60adf8b98f_0_2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60adf8b98f_0_2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60adf8b98f_0_2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30" name="Shape 130"/>
        <p:cNvGrpSpPr/>
        <p:nvPr/>
      </p:nvGrpSpPr>
      <p:grpSpPr>
        <a:xfrm>
          <a:off x="0" y="0"/>
          <a:ext cx="0" cy="0"/>
          <a:chOff x="0" y="0"/>
          <a:chExt cx="0" cy="0"/>
        </a:xfrm>
      </p:grpSpPr>
      <p:sp>
        <p:nvSpPr>
          <p:cNvPr id="131" name="Google Shape;131;p14"/>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2" name="Google Shape;132;p14"/>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133" name="Google Shape;133;p1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4" name="Google Shape;134;p1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5" name="Google Shape;135;p1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36" name="Shape 136"/>
        <p:cNvGrpSpPr/>
        <p:nvPr/>
      </p:nvGrpSpPr>
      <p:grpSpPr>
        <a:xfrm>
          <a:off x="0" y="0"/>
          <a:ext cx="0" cy="0"/>
          <a:chOff x="0" y="0"/>
          <a:chExt cx="0" cy="0"/>
        </a:xfrm>
      </p:grpSpPr>
      <p:sp>
        <p:nvSpPr>
          <p:cNvPr id="137" name="Google Shape;137;p1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8" name="Google Shape;138;p15"/>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9" name="Google Shape;139;p1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0" name="Google Shape;140;p1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1" name="Google Shape;141;p1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2" name="Shape 142"/>
        <p:cNvGrpSpPr/>
        <p:nvPr/>
      </p:nvGrpSpPr>
      <p:grpSpPr>
        <a:xfrm>
          <a:off x="0" y="0"/>
          <a:ext cx="0" cy="0"/>
          <a:chOff x="0" y="0"/>
          <a:chExt cx="0" cy="0"/>
        </a:xfrm>
      </p:grpSpPr>
      <p:sp>
        <p:nvSpPr>
          <p:cNvPr id="143" name="Google Shape;143;p16"/>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4" name="Google Shape;144;p16"/>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145" name="Google Shape;145;p1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6" name="Google Shape;146;p1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7" name="Google Shape;147;p1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48" name="Shape 148"/>
        <p:cNvGrpSpPr/>
        <p:nvPr/>
      </p:nvGrpSpPr>
      <p:grpSpPr>
        <a:xfrm>
          <a:off x="0" y="0"/>
          <a:ext cx="0" cy="0"/>
          <a:chOff x="0" y="0"/>
          <a:chExt cx="0" cy="0"/>
        </a:xfrm>
      </p:grpSpPr>
      <p:sp>
        <p:nvSpPr>
          <p:cNvPr id="149" name="Google Shape;149;p1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50" name="Google Shape;150;p17"/>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1" name="Google Shape;151;p17"/>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2" name="Google Shape;152;p1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3" name="Google Shape;153;p1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4" name="Google Shape;154;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55" name="Shape 155"/>
        <p:cNvGrpSpPr/>
        <p:nvPr/>
      </p:nvGrpSpPr>
      <p:grpSpPr>
        <a:xfrm>
          <a:off x="0" y="0"/>
          <a:ext cx="0" cy="0"/>
          <a:chOff x="0" y="0"/>
          <a:chExt cx="0" cy="0"/>
        </a:xfrm>
      </p:grpSpPr>
      <p:sp>
        <p:nvSpPr>
          <p:cNvPr id="156" name="Google Shape;156;p18"/>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57" name="Google Shape;157;p18"/>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58" name="Google Shape;158;p18"/>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59" name="Google Shape;159;p18"/>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60" name="Google Shape;160;p18"/>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1" name="Google Shape;161;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2" name="Google Shape;162;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3" name="Google Shape;163;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64" name="Shape 164"/>
        <p:cNvGrpSpPr/>
        <p:nvPr/>
      </p:nvGrpSpPr>
      <p:grpSpPr>
        <a:xfrm>
          <a:off x="0" y="0"/>
          <a:ext cx="0" cy="0"/>
          <a:chOff x="0" y="0"/>
          <a:chExt cx="0" cy="0"/>
        </a:xfrm>
      </p:grpSpPr>
      <p:sp>
        <p:nvSpPr>
          <p:cNvPr id="165" name="Google Shape;165;p19"/>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66" name="Google Shape;166;p1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7" name="Google Shape;167;p1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8" name="Google Shape;168;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69" name="Shape 169"/>
        <p:cNvGrpSpPr/>
        <p:nvPr/>
      </p:nvGrpSpPr>
      <p:grpSpPr>
        <a:xfrm>
          <a:off x="0" y="0"/>
          <a:ext cx="0" cy="0"/>
          <a:chOff x="0" y="0"/>
          <a:chExt cx="0" cy="0"/>
        </a:xfrm>
      </p:grpSpPr>
      <p:sp>
        <p:nvSpPr>
          <p:cNvPr id="170" name="Google Shape;170;p2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1" name="Google Shape;171;p2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2" name="Google Shape;172;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73" name="Shape 173"/>
        <p:cNvGrpSpPr/>
        <p:nvPr/>
      </p:nvGrpSpPr>
      <p:grpSpPr>
        <a:xfrm>
          <a:off x="0" y="0"/>
          <a:ext cx="0" cy="0"/>
          <a:chOff x="0" y="0"/>
          <a:chExt cx="0" cy="0"/>
        </a:xfrm>
      </p:grpSpPr>
      <p:sp>
        <p:nvSpPr>
          <p:cNvPr id="174" name="Google Shape;174;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75" name="Google Shape;175;p21"/>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76" name="Google Shape;176;p21"/>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77" name="Google Shape;177;p2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8" name="Google Shape;178;p2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9" name="Google Shape;179;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80" name="Shape 180"/>
        <p:cNvGrpSpPr/>
        <p:nvPr/>
      </p:nvGrpSpPr>
      <p:grpSpPr>
        <a:xfrm>
          <a:off x="0" y="0"/>
          <a:ext cx="0" cy="0"/>
          <a:chOff x="0" y="0"/>
          <a:chExt cx="0" cy="0"/>
        </a:xfrm>
      </p:grpSpPr>
      <p:sp>
        <p:nvSpPr>
          <p:cNvPr id="181" name="Google Shape;181;p22"/>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82" name="Google Shape;182;p22"/>
          <p:cNvSpPr/>
          <p:nvPr>
            <p:ph idx="2" type="pic"/>
          </p:nvPr>
        </p:nvSpPr>
        <p:spPr>
          <a:xfrm>
            <a:off x="3887391" y="740569"/>
            <a:ext cx="4629150" cy="3655219"/>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400"/>
              </a:spcBef>
              <a:spcAft>
                <a:spcPts val="0"/>
              </a:spcAft>
              <a:buClr>
                <a:schemeClr val="dk1"/>
              </a:buClr>
              <a:buSzPts val="2100"/>
              <a:buFont typeface="Arial"/>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183" name="Google Shape;183;p22"/>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84" name="Google Shape;184;p22"/>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5" name="Google Shape;185;p22"/>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6" name="Google Shape;186;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87" name="Shape 187"/>
        <p:cNvGrpSpPr/>
        <p:nvPr/>
      </p:nvGrpSpPr>
      <p:grpSpPr>
        <a:xfrm>
          <a:off x="0" y="0"/>
          <a:ext cx="0" cy="0"/>
          <a:chOff x="0" y="0"/>
          <a:chExt cx="0" cy="0"/>
        </a:xfrm>
      </p:grpSpPr>
      <p:sp>
        <p:nvSpPr>
          <p:cNvPr id="188" name="Google Shape;188;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89" name="Google Shape;189;p23"/>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0" name="Google Shape;190;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91" name="Google Shape;191;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92" name="Google Shape;192;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93" name="Shape 193"/>
        <p:cNvGrpSpPr/>
        <p:nvPr/>
      </p:nvGrpSpPr>
      <p:grpSpPr>
        <a:xfrm>
          <a:off x="0" y="0"/>
          <a:ext cx="0" cy="0"/>
          <a:chOff x="0" y="0"/>
          <a:chExt cx="0" cy="0"/>
        </a:xfrm>
      </p:grpSpPr>
      <p:sp>
        <p:nvSpPr>
          <p:cNvPr id="194" name="Google Shape;194;p24"/>
          <p:cNvSpPr txBox="1"/>
          <p:nvPr>
            <p:ph type="title"/>
          </p:nvPr>
        </p:nvSpPr>
        <p:spPr>
          <a:xfrm rot="5400000">
            <a:off x="5350073" y="1467446"/>
            <a:ext cx="4358879" cy="1971675"/>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95" name="Google Shape;195;p24"/>
          <p:cNvSpPr txBox="1"/>
          <p:nvPr>
            <p:ph idx="1" type="body"/>
          </p:nvPr>
        </p:nvSpPr>
        <p:spPr>
          <a:xfrm rot="5400000">
            <a:off x="1349573" y="-447079"/>
            <a:ext cx="4358879" cy="5800725"/>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6" name="Google Shape;196;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97" name="Google Shape;197;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98" name="Google Shape;198;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AUTOLAYOUT">
    <p:bg>
      <p:bgPr>
        <a:solidFill>
          <a:srgbClr val="FFFFFF"/>
        </a:solidFill>
      </p:bgPr>
    </p:bg>
    <p:spTree>
      <p:nvGrpSpPr>
        <p:cNvPr id="199" name="Shape 199"/>
        <p:cNvGrpSpPr/>
        <p:nvPr/>
      </p:nvGrpSpPr>
      <p:grpSpPr>
        <a:xfrm>
          <a:off x="0" y="0"/>
          <a:ext cx="0" cy="0"/>
          <a:chOff x="0" y="0"/>
          <a:chExt cx="0" cy="0"/>
        </a:xfrm>
      </p:grpSpPr>
      <p:sp>
        <p:nvSpPr>
          <p:cNvPr id="200" name="Google Shape;200;p25"/>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5"/>
          <p:cNvSpPr txBox="1"/>
          <p:nvPr>
            <p:ph idx="12" type="sldNum"/>
          </p:nvPr>
        </p:nvSpPr>
        <p:spPr>
          <a:xfrm>
            <a:off x="8472458" y="4663217"/>
            <a:ext cx="548700" cy="393600"/>
          </a:xfrm>
          <a:prstGeom prst="rect">
            <a:avLst/>
          </a:prstGeom>
          <a:noFill/>
        </p:spPr>
        <p:txBody>
          <a:bodyPr anchorCtr="0" anchor="ctr" bIns="34275" lIns="68575" spcFirstLastPara="1" rIns="68575" wrap="square" tIns="3427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3.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24" name="Shape 124"/>
        <p:cNvGrpSpPr/>
        <p:nvPr/>
      </p:nvGrpSpPr>
      <p:grpSpPr>
        <a:xfrm>
          <a:off x="0" y="0"/>
          <a:ext cx="0" cy="0"/>
          <a:chOff x="0" y="0"/>
          <a:chExt cx="0" cy="0"/>
        </a:xfrm>
      </p:grpSpPr>
      <p:sp>
        <p:nvSpPr>
          <p:cNvPr id="125" name="Google Shape;125;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126" name="Google Shape;126;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27" name="Google Shape;127;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28" name="Google Shape;128;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29" name="Google Shape;129;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hyperlink" Target="http://www.supermarketpage.com" TargetMode="External"/><Relationship Id="rId4" Type="http://schemas.openxmlformats.org/officeDocument/2006/relationships/hyperlink" Target="http://www.feedingamerica.org/find-your-local-foodbank" TargetMode="External"/><Relationship Id="rId5" Type="http://schemas.openxmlformats.org/officeDocument/2006/relationships/hyperlink" Target="http://www.foodpantries.or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pic>
        <p:nvPicPr>
          <p:cNvPr id="206" name="Google Shape;206;p26"/>
          <p:cNvPicPr preferRelativeResize="0"/>
          <p:nvPr/>
        </p:nvPicPr>
        <p:blipFill>
          <a:blip r:embed="rId3">
            <a:alphaModFix/>
          </a:blip>
          <a:stretch>
            <a:fillRect/>
          </a:stretch>
        </p:blipFill>
        <p:spPr>
          <a:xfrm>
            <a:off x="349738" y="1984474"/>
            <a:ext cx="8444533" cy="13100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pic>
        <p:nvPicPr>
          <p:cNvPr descr="Open Chromebook laptop computer" id="211" name="Google Shape;211;p27"/>
          <p:cNvPicPr preferRelativeResize="0"/>
          <p:nvPr/>
        </p:nvPicPr>
        <p:blipFill>
          <a:blip r:embed="rId3">
            <a:alphaModFix/>
          </a:blip>
          <a:stretch>
            <a:fillRect/>
          </a:stretch>
        </p:blipFill>
        <p:spPr>
          <a:xfrm>
            <a:off x="2767850" y="697325"/>
            <a:ext cx="6277102" cy="3841049"/>
          </a:xfrm>
          <a:prstGeom prst="rect">
            <a:avLst/>
          </a:prstGeom>
          <a:noFill/>
          <a:ln>
            <a:noFill/>
          </a:ln>
        </p:spPr>
      </p:pic>
      <p:pic>
        <p:nvPicPr>
          <p:cNvPr descr="Sample wireframe for desktop application" id="212" name="Google Shape;212;p27"/>
          <p:cNvPicPr preferRelativeResize="0"/>
          <p:nvPr/>
        </p:nvPicPr>
        <p:blipFill rotWithShape="1">
          <a:blip r:embed="rId4">
            <a:alphaModFix/>
          </a:blip>
          <a:srcRect b="24800" l="0" r="0" t="0"/>
          <a:stretch/>
        </p:blipFill>
        <p:spPr>
          <a:xfrm>
            <a:off x="3529732" y="1022731"/>
            <a:ext cx="4649528" cy="2705818"/>
          </a:xfrm>
          <a:prstGeom prst="rect">
            <a:avLst/>
          </a:prstGeom>
          <a:noFill/>
          <a:ln>
            <a:noFill/>
          </a:ln>
        </p:spPr>
      </p:pic>
      <p:pic>
        <p:nvPicPr>
          <p:cNvPr id="213" name="Google Shape;213;p27"/>
          <p:cNvPicPr preferRelativeResize="0"/>
          <p:nvPr/>
        </p:nvPicPr>
        <p:blipFill>
          <a:blip r:embed="rId5">
            <a:alphaModFix/>
          </a:blip>
          <a:stretch>
            <a:fillRect/>
          </a:stretch>
        </p:blipFill>
        <p:spPr>
          <a:xfrm>
            <a:off x="3529725" y="1022725"/>
            <a:ext cx="4649527" cy="2742800"/>
          </a:xfrm>
          <a:prstGeom prst="rect">
            <a:avLst/>
          </a:prstGeom>
          <a:noFill/>
          <a:ln>
            <a:noFill/>
          </a:ln>
        </p:spPr>
      </p:pic>
      <p:sp>
        <p:nvSpPr>
          <p:cNvPr id="214" name="Google Shape;214;p27"/>
          <p:cNvSpPr txBox="1"/>
          <p:nvPr/>
        </p:nvSpPr>
        <p:spPr>
          <a:xfrm>
            <a:off x="479800" y="1693500"/>
            <a:ext cx="2693700" cy="28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u="sng">
                <a:latin typeface="Calibri"/>
                <a:ea typeface="Calibri"/>
                <a:cs typeface="Calibri"/>
                <a:sym typeface="Calibri"/>
              </a:rPr>
              <a:t>Food Desert</a:t>
            </a:r>
            <a:r>
              <a:rPr lang="en" sz="1800">
                <a:latin typeface="Calibri"/>
                <a:ea typeface="Calibri"/>
                <a:cs typeface="Calibri"/>
                <a:sym typeface="Calibri"/>
              </a:rPr>
              <a:t>:</a:t>
            </a:r>
            <a:endParaRPr sz="1800">
              <a:latin typeface="Calibri"/>
              <a:ea typeface="Calibri"/>
              <a:cs typeface="Calibri"/>
              <a:sym typeface="Calibri"/>
            </a:endParaRPr>
          </a:p>
          <a:p>
            <a:pPr indent="0" lvl="0" marL="0" rtl="0" algn="l">
              <a:spcBef>
                <a:spcPts val="0"/>
              </a:spcBef>
              <a:spcAft>
                <a:spcPts val="0"/>
              </a:spcAft>
              <a:buNone/>
            </a:pPr>
            <a:r>
              <a:rPr lang="en" sz="1800">
                <a:latin typeface="Calibri"/>
                <a:ea typeface="Calibri"/>
                <a:cs typeface="Calibri"/>
                <a:sym typeface="Calibri"/>
              </a:rPr>
              <a:t>33% and/or 500 people who are one mile or further from a grocery store</a:t>
            </a:r>
            <a:r>
              <a:rPr lang="en" sz="1200">
                <a:latin typeface="Calibri"/>
                <a:ea typeface="Calibri"/>
                <a:cs typeface="Calibri"/>
                <a:sym typeface="Calibri"/>
              </a:rPr>
              <a:t> (USDA.gov)</a:t>
            </a:r>
            <a:endParaRPr sz="1200">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pic>
        <p:nvPicPr>
          <p:cNvPr descr="Open Chromebook laptop computer" id="219" name="Google Shape;219;p28"/>
          <p:cNvPicPr preferRelativeResize="0"/>
          <p:nvPr/>
        </p:nvPicPr>
        <p:blipFill>
          <a:blip r:embed="rId3">
            <a:alphaModFix/>
          </a:blip>
          <a:stretch>
            <a:fillRect/>
          </a:stretch>
        </p:blipFill>
        <p:spPr>
          <a:xfrm>
            <a:off x="391025" y="394525"/>
            <a:ext cx="8616725" cy="4525675"/>
          </a:xfrm>
          <a:prstGeom prst="rect">
            <a:avLst/>
          </a:prstGeom>
          <a:noFill/>
          <a:ln>
            <a:noFill/>
          </a:ln>
        </p:spPr>
      </p:pic>
      <p:pic>
        <p:nvPicPr>
          <p:cNvPr descr="Sample wireframe for desktop application" id="220" name="Google Shape;220;p28"/>
          <p:cNvPicPr preferRelativeResize="0"/>
          <p:nvPr/>
        </p:nvPicPr>
        <p:blipFill rotWithShape="1">
          <a:blip r:embed="rId4">
            <a:alphaModFix/>
          </a:blip>
          <a:srcRect b="24800" l="0" r="0" t="0"/>
          <a:stretch/>
        </p:blipFill>
        <p:spPr>
          <a:xfrm>
            <a:off x="1436878" y="777932"/>
            <a:ext cx="6382515" cy="3188099"/>
          </a:xfrm>
          <a:prstGeom prst="rect">
            <a:avLst/>
          </a:prstGeom>
          <a:noFill/>
          <a:ln>
            <a:noFill/>
          </a:ln>
        </p:spPr>
      </p:pic>
      <p:pic>
        <p:nvPicPr>
          <p:cNvPr id="221" name="Google Shape;221;p28"/>
          <p:cNvPicPr preferRelativeResize="0"/>
          <p:nvPr/>
        </p:nvPicPr>
        <p:blipFill>
          <a:blip r:embed="rId5">
            <a:alphaModFix/>
          </a:blip>
          <a:stretch>
            <a:fillRect/>
          </a:stretch>
        </p:blipFill>
        <p:spPr>
          <a:xfrm>
            <a:off x="1436875" y="712900"/>
            <a:ext cx="6382524" cy="32531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29"/>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it does</a:t>
            </a:r>
            <a:endParaRPr/>
          </a:p>
        </p:txBody>
      </p:sp>
      <p:sp>
        <p:nvSpPr>
          <p:cNvPr id="227" name="Google Shape;227;p29"/>
          <p:cNvSpPr txBox="1"/>
          <p:nvPr>
            <p:ph idx="1" type="body"/>
          </p:nvPr>
        </p:nvSpPr>
        <p:spPr>
          <a:xfrm>
            <a:off x="830700" y="1477100"/>
            <a:ext cx="7632000" cy="2961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rgbClr val="575553"/>
                </a:solidFill>
                <a:highlight>
                  <a:srgbClr val="FFFFFF"/>
                </a:highlight>
                <a:latin typeface="Arial"/>
                <a:ea typeface="Arial"/>
                <a:cs typeface="Arial"/>
                <a:sym typeface="Arial"/>
              </a:rPr>
              <a:t>Food deserts are regions in which affordable access to groceries is limited. In order to raise awareness, we scraped hundreds of webpages to produce a dataset of 24,300 grocery stores across the country and a dataset of 12,000 food banks across America. Through our web app, our users will be able to see food desert areas and find food banks that support those who need it most.</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0"/>
          <p:cNvSpPr txBox="1"/>
          <p:nvPr>
            <p:ph type="title"/>
          </p:nvPr>
        </p:nvSpPr>
        <p:spPr>
          <a:xfrm>
            <a:off x="819150" y="845600"/>
            <a:ext cx="3709200" cy="79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we built it</a:t>
            </a:r>
            <a:endParaRPr/>
          </a:p>
        </p:txBody>
      </p:sp>
      <p:sp>
        <p:nvSpPr>
          <p:cNvPr id="233" name="Google Shape;233;p30"/>
          <p:cNvSpPr txBox="1"/>
          <p:nvPr>
            <p:ph idx="1" type="body"/>
          </p:nvPr>
        </p:nvSpPr>
        <p:spPr>
          <a:xfrm>
            <a:off x="819150" y="1641200"/>
            <a:ext cx="7410300" cy="27978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0"/>
              </a:spcAft>
              <a:buNone/>
            </a:pPr>
            <a:r>
              <a:rPr lang="en" sz="1400">
                <a:solidFill>
                  <a:srgbClr val="575553"/>
                </a:solidFill>
                <a:highlight>
                  <a:srgbClr val="FFFFFF"/>
                </a:highlight>
                <a:latin typeface="Arial"/>
                <a:ea typeface="Arial"/>
                <a:cs typeface="Arial"/>
                <a:sym typeface="Arial"/>
              </a:rPr>
              <a:t>We used Python's Beautiful Soup library to scrap the hundreds of chains and locations listed on </a:t>
            </a:r>
            <a:r>
              <a:rPr lang="en" sz="1400" u="sng">
                <a:solidFill>
                  <a:schemeClr val="hlink"/>
                </a:solidFill>
                <a:highlight>
                  <a:srgbClr val="FFFFFF"/>
                </a:highlight>
                <a:latin typeface="Arial"/>
                <a:ea typeface="Arial"/>
                <a:cs typeface="Arial"/>
                <a:sym typeface="Arial"/>
                <a:hlinkClick r:id="rId3"/>
              </a:rPr>
              <a:t>www.supermarketpage.com</a:t>
            </a:r>
            <a:r>
              <a:rPr lang="en" sz="1400">
                <a:solidFill>
                  <a:srgbClr val="575553"/>
                </a:solidFill>
                <a:highlight>
                  <a:srgbClr val="FFFFFF"/>
                </a:highlight>
                <a:latin typeface="Arial"/>
                <a:ea typeface="Arial"/>
                <a:cs typeface="Arial"/>
                <a:sym typeface="Arial"/>
              </a:rPr>
              <a:t> as well as </a:t>
            </a:r>
            <a:r>
              <a:rPr lang="en" sz="1400" u="sng">
                <a:solidFill>
                  <a:schemeClr val="hlink"/>
                </a:solidFill>
                <a:highlight>
                  <a:srgbClr val="FFFFFF"/>
                </a:highlight>
                <a:latin typeface="Arial"/>
                <a:ea typeface="Arial"/>
                <a:cs typeface="Arial"/>
                <a:sym typeface="Arial"/>
                <a:hlinkClick r:id="rId4"/>
              </a:rPr>
              <a:t>www.feedingamerica.org/find-your-local-foodbank</a:t>
            </a:r>
            <a:r>
              <a:rPr lang="en" sz="1400">
                <a:solidFill>
                  <a:srgbClr val="575553"/>
                </a:solidFill>
                <a:highlight>
                  <a:srgbClr val="FFFFFF"/>
                </a:highlight>
                <a:latin typeface="Arial"/>
                <a:ea typeface="Arial"/>
                <a:cs typeface="Arial"/>
                <a:sym typeface="Arial"/>
              </a:rPr>
              <a:t> and </a:t>
            </a:r>
            <a:r>
              <a:rPr lang="en" sz="1400" u="sng">
                <a:solidFill>
                  <a:schemeClr val="hlink"/>
                </a:solidFill>
                <a:highlight>
                  <a:srgbClr val="FFFFFF"/>
                </a:highlight>
                <a:latin typeface="Arial"/>
                <a:ea typeface="Arial"/>
                <a:cs typeface="Arial"/>
                <a:sym typeface="Arial"/>
                <a:hlinkClick r:id="rId5"/>
              </a:rPr>
              <a:t>www.foodpantries.org.</a:t>
            </a:r>
            <a:r>
              <a:rPr lang="en" sz="1400">
                <a:solidFill>
                  <a:srgbClr val="575553"/>
                </a:solidFill>
                <a:highlight>
                  <a:srgbClr val="FFFFFF"/>
                </a:highlight>
                <a:latin typeface="Arial"/>
                <a:ea typeface="Arial"/>
                <a:cs typeface="Arial"/>
                <a:sym typeface="Arial"/>
              </a:rPr>
              <a:t> After cleaning and sorting the raw HTML, we used Google's geocoding API to look up the latitude and longitude of each address of our grocery store and food bank data points.</a:t>
            </a:r>
            <a:endParaRPr sz="1400">
              <a:solidFill>
                <a:srgbClr val="575553"/>
              </a:solidFill>
              <a:highlight>
                <a:srgbClr val="FFFFFF"/>
              </a:highlight>
              <a:latin typeface="Arial"/>
              <a:ea typeface="Arial"/>
              <a:cs typeface="Arial"/>
              <a:sym typeface="Arial"/>
            </a:endParaRPr>
          </a:p>
          <a:p>
            <a:pPr indent="0" lvl="0" marL="0" rtl="0" algn="l">
              <a:lnSpc>
                <a:spcPct val="140000"/>
              </a:lnSpc>
              <a:spcBef>
                <a:spcPts val="1500"/>
              </a:spcBef>
              <a:spcAft>
                <a:spcPts val="0"/>
              </a:spcAft>
              <a:buNone/>
            </a:pPr>
            <a:r>
              <a:rPr lang="en" sz="1400">
                <a:solidFill>
                  <a:srgbClr val="575553"/>
                </a:solidFill>
                <a:highlight>
                  <a:srgbClr val="FFFFFF"/>
                </a:highlight>
                <a:latin typeface="Arial"/>
                <a:ea typeface="Arial"/>
                <a:cs typeface="Arial"/>
                <a:sym typeface="Arial"/>
              </a:rPr>
              <a:t>In order to display our data set through a web application, we embedded a heatmap of the store data and markers of the foodbanks with the Google Maps API.</a:t>
            </a:r>
            <a:endParaRPr sz="1400">
              <a:solidFill>
                <a:srgbClr val="575553"/>
              </a:solidFill>
              <a:highlight>
                <a:srgbClr val="FFFFFF"/>
              </a:highlight>
              <a:latin typeface="Arial"/>
              <a:ea typeface="Arial"/>
              <a:cs typeface="Arial"/>
              <a:sym typeface="Arial"/>
            </a:endParaRPr>
          </a:p>
          <a:p>
            <a:pPr indent="0" lvl="0" marL="0" rtl="0" algn="l">
              <a:lnSpc>
                <a:spcPct val="140000"/>
              </a:lnSpc>
              <a:spcBef>
                <a:spcPts val="1500"/>
              </a:spcBef>
              <a:spcAft>
                <a:spcPts val="0"/>
              </a:spcAft>
              <a:buNone/>
            </a:pPr>
            <a:r>
              <a:t/>
            </a:r>
            <a:endParaRPr sz="1200">
              <a:solidFill>
                <a:srgbClr val="575553"/>
              </a:solidFill>
              <a:highlight>
                <a:srgbClr val="FFFFFF"/>
              </a:highlight>
              <a:latin typeface="Arial"/>
              <a:ea typeface="Arial"/>
              <a:cs typeface="Arial"/>
              <a:sym typeface="Arial"/>
            </a:endParaRPr>
          </a:p>
          <a:p>
            <a:pPr indent="0" lvl="0" marL="0" rtl="0" algn="l">
              <a:spcBef>
                <a:spcPts val="15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31"/>
          <p:cNvSpPr txBox="1"/>
          <p:nvPr>
            <p:ph type="title"/>
          </p:nvPr>
        </p:nvSpPr>
        <p:spPr>
          <a:xfrm>
            <a:off x="819150" y="845600"/>
            <a:ext cx="6356700" cy="138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we ran into</a:t>
            </a:r>
            <a:endParaRPr/>
          </a:p>
        </p:txBody>
      </p:sp>
      <p:sp>
        <p:nvSpPr>
          <p:cNvPr id="239" name="Google Shape;239;p31"/>
          <p:cNvSpPr txBox="1"/>
          <p:nvPr>
            <p:ph idx="1" type="body"/>
          </p:nvPr>
        </p:nvSpPr>
        <p:spPr>
          <a:xfrm>
            <a:off x="830700" y="1407925"/>
            <a:ext cx="7011300" cy="30309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0"/>
              </a:spcAft>
              <a:buNone/>
            </a:pPr>
            <a:r>
              <a:rPr lang="en" sz="1800">
                <a:solidFill>
                  <a:srgbClr val="575553"/>
                </a:solidFill>
                <a:highlight>
                  <a:srgbClr val="FFFFFF"/>
                </a:highlight>
                <a:latin typeface="Arial"/>
                <a:ea typeface="Arial"/>
                <a:cs typeface="Arial"/>
                <a:sym typeface="Arial"/>
              </a:rPr>
              <a:t>Web scraping is a picky, messy business. So is learning new documentation on the fly. Through teamwork and dedication, we were able to clean the data to an acceptable standard, although long hours were spent fiddling with types and IndexErrors.</a:t>
            </a:r>
            <a:endParaRPr sz="1800">
              <a:solidFill>
                <a:srgbClr val="575553"/>
              </a:solidFill>
              <a:highlight>
                <a:srgbClr val="FFFFFF"/>
              </a:highlight>
              <a:latin typeface="Arial"/>
              <a:ea typeface="Arial"/>
              <a:cs typeface="Arial"/>
              <a:sym typeface="Arial"/>
            </a:endParaRPr>
          </a:p>
          <a:p>
            <a:pPr indent="0" lvl="0" marL="0" rtl="0" algn="l">
              <a:lnSpc>
                <a:spcPct val="140000"/>
              </a:lnSpc>
              <a:spcBef>
                <a:spcPts val="1500"/>
              </a:spcBef>
              <a:spcAft>
                <a:spcPts val="0"/>
              </a:spcAft>
              <a:buNone/>
            </a:pPr>
            <a:r>
              <a:rPr lang="en" sz="1800">
                <a:solidFill>
                  <a:srgbClr val="575553"/>
                </a:solidFill>
                <a:highlight>
                  <a:srgbClr val="FFFFFF"/>
                </a:highlight>
                <a:latin typeface="Arial"/>
                <a:ea typeface="Arial"/>
                <a:cs typeface="Arial"/>
                <a:sym typeface="Arial"/>
              </a:rPr>
              <a:t>Also, our incredibly large dataset took an incredibly long time to process.</a:t>
            </a:r>
            <a:endParaRPr sz="1800">
              <a:solidFill>
                <a:srgbClr val="575553"/>
              </a:solidFill>
              <a:highlight>
                <a:srgbClr val="FFFFFF"/>
              </a:highlight>
              <a:latin typeface="Arial"/>
              <a:ea typeface="Arial"/>
              <a:cs typeface="Arial"/>
              <a:sym typeface="Arial"/>
            </a:endParaRPr>
          </a:p>
          <a:p>
            <a:pPr indent="0" lvl="0" marL="0" rtl="0" algn="l">
              <a:spcBef>
                <a:spcPts val="15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32"/>
          <p:cNvSpPr txBox="1"/>
          <p:nvPr>
            <p:ph type="title"/>
          </p:nvPr>
        </p:nvSpPr>
        <p:spPr>
          <a:xfrm>
            <a:off x="819150" y="845600"/>
            <a:ext cx="4313100" cy="57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 learned</a:t>
            </a:r>
            <a:endParaRPr/>
          </a:p>
        </p:txBody>
      </p:sp>
      <p:sp>
        <p:nvSpPr>
          <p:cNvPr id="245" name="Google Shape;245;p32"/>
          <p:cNvSpPr txBox="1"/>
          <p:nvPr>
            <p:ph idx="1" type="body"/>
          </p:nvPr>
        </p:nvSpPr>
        <p:spPr>
          <a:xfrm>
            <a:off x="830700" y="1574475"/>
            <a:ext cx="7223400" cy="286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solidFill>
                  <a:srgbClr val="575553"/>
                </a:solidFill>
                <a:highlight>
                  <a:srgbClr val="FFFFFF"/>
                </a:highlight>
                <a:latin typeface="Arial"/>
                <a:ea typeface="Arial"/>
                <a:cs typeface="Arial"/>
                <a:sym typeface="Arial"/>
              </a:rPr>
              <a:t>We learned how to use Python Beautiful Soup, the frustration of web crawling (that website were not built to be crawled but we did it anyway). Lastly, API calls are always expensive.</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33"/>
          <p:cNvSpPr txBox="1"/>
          <p:nvPr>
            <p:ph type="title"/>
          </p:nvPr>
        </p:nvSpPr>
        <p:spPr>
          <a:xfrm>
            <a:off x="819150" y="845600"/>
            <a:ext cx="3147300" cy="64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What’s next?</a:t>
            </a:r>
            <a:endParaRPr sz="3600"/>
          </a:p>
        </p:txBody>
      </p:sp>
      <p:sp>
        <p:nvSpPr>
          <p:cNvPr id="251" name="Google Shape;251;p33"/>
          <p:cNvSpPr txBox="1"/>
          <p:nvPr>
            <p:ph idx="1" type="body"/>
          </p:nvPr>
        </p:nvSpPr>
        <p:spPr>
          <a:xfrm>
            <a:off x="830700" y="1492100"/>
            <a:ext cx="3616500" cy="294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575553"/>
                </a:solidFill>
                <a:highlight>
                  <a:srgbClr val="FFFFFF"/>
                </a:highlight>
                <a:latin typeface="Arial"/>
                <a:ea typeface="Arial"/>
                <a:cs typeface="Arial"/>
                <a:sym typeface="Arial"/>
              </a:rPr>
              <a:t>We would like to spend more time improving data relevance and quality. Although we found ample information to be gathered, our next steps include updating and validating the data.</a:t>
            </a:r>
            <a:endParaRPr sz="1800"/>
          </a:p>
        </p:txBody>
      </p:sp>
      <p:pic>
        <p:nvPicPr>
          <p:cNvPr id="252" name="Google Shape;252;p33"/>
          <p:cNvPicPr preferRelativeResize="0"/>
          <p:nvPr/>
        </p:nvPicPr>
        <p:blipFill>
          <a:blip r:embed="rId3">
            <a:alphaModFix/>
          </a:blip>
          <a:stretch>
            <a:fillRect/>
          </a:stretch>
        </p:blipFill>
        <p:spPr>
          <a:xfrm>
            <a:off x="4572000" y="287538"/>
            <a:ext cx="4267202" cy="456841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